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embeddedFontLst>
    <p:embeddedFont>
      <p:font typeface="Cabin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366F471D-4526-48A3-A685-9E15E5D5316D}">
  <a:tblStyle styleId="{366F471D-4526-48A3-A685-9E15E5D5316D}" styleName="Table_0">
    <a:wholeTbl>
      <a:tcTxStyle b="off" i="off">
        <a:font>
          <a:latin typeface="Gill Sans MT"/>
          <a:ea typeface="Gill Sans MT"/>
          <a:cs typeface="Gill Sans MT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EBECF0"/>
          </a:solidFill>
        </a:fill>
      </a:tcStyle>
    </a:wholeTbl>
    <a:band1H>
      <a:tcTxStyle/>
      <a:tcStyle>
        <a:fill>
          <a:solidFill>
            <a:srgbClr val="D4D6E0"/>
          </a:solidFill>
        </a:fill>
      </a:tcStyle>
    </a:band1H>
    <a:band2H>
      <a:tcTxStyle/>
    </a:band2H>
    <a:band1V>
      <a:tcTxStyle/>
      <a:tcStyle>
        <a:fill>
          <a:solidFill>
            <a:srgbClr val="D4D6E0"/>
          </a:solidFill>
        </a:fill>
      </a:tcStyle>
    </a:band1V>
    <a:band2V>
      <a:tcTxStyle/>
    </a:band2V>
    <a:la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Cabin-bold.fntdata"/><Relationship Id="rId12" Type="http://schemas.openxmlformats.org/officeDocument/2006/relationships/font" Target="fonts/Cabin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abin-boldItalic.fntdata"/><Relationship Id="rId14" Type="http://schemas.openxmlformats.org/officeDocument/2006/relationships/font" Target="fonts/Cabin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showMasterSp="0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0" i="0" sz="20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 marL="457200" marR="0" rtl="0" algn="ctr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ctr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ctr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ctr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ctr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ctr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ctr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20" name="Shap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cap="rnd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2" name="Shape 22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3" name="Shape 23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8" name="Shape 88"/>
          <p:cNvSpPr txBox="1"/>
          <p:nvPr>
            <p:ph idx="1" type="body"/>
          </p:nvPr>
        </p:nvSpPr>
        <p:spPr>
          <a:xfrm rot="5400000">
            <a:off x="2116836" y="-440436"/>
            <a:ext cx="491032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showMasterSp="0" type="vertTitleAndTx">
  <p:cSld name="VERTICAL_TITLE_AND_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4" name="Shape 94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98" name="Shape 98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99" name="Shape 99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cxnSp>
        <p:nvCxnSpPr>
          <p:cNvPr id="100" name="Shape 100"/>
          <p:cNvCxnSpPr/>
          <p:nvPr/>
        </p:nvCxnSpPr>
        <p:spPr>
          <a:xfrm rot="5400000">
            <a:off x="3629607" y="3201952"/>
            <a:ext cx="585216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showMasterSp="0" type="secHead">
  <p:cSld name="SECTION_HEADER">
    <p:bg>
      <p:bgPr>
        <a:solidFill>
          <a:schemeClr val="dk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1219200" y="2971800"/>
            <a:ext cx="6858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lt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1295400" y="4267200"/>
            <a:ext cx="6781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r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20"/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36" name="Shape 3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7" name="Shape 3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632198" y="1216152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285875"/>
            <a:ext cx="4040188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1" i="0" sz="2400" u="none" cap="none" strike="noStrik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1" i="0" sz="20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4648200" y="1295400"/>
            <a:ext cx="4041775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1" i="0" sz="2400" u="none" cap="none" strike="noStrike">
                <a:solidFill>
                  <a:schemeClr val="accen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1" i="0" sz="20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52" name="Shape 52"/>
          <p:cNvSpPr txBox="1"/>
          <p:nvPr>
            <p:ph idx="3" type="body"/>
          </p:nvPr>
        </p:nvSpPr>
        <p:spPr>
          <a:xfrm>
            <a:off x="457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4" type="body"/>
          </p:nvPr>
        </p:nvSpPr>
        <p:spPr>
          <a:xfrm>
            <a:off x="4648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ólo el título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sp>
        <p:nvSpPr>
          <p:cNvPr id="59" name="Shape 59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showMasterSp="0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64" name="Shape 64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65" name="Shape 65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showMasterSp="0" type="objTx">
  <p:cSld name="OBJECT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6324600" y="304800"/>
            <a:ext cx="2514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bin"/>
              <a:buNone/>
              <a:defRPr b="1" i="0" sz="20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324600" y="1219200"/>
            <a:ext cx="2514600" cy="48434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375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0" i="0" sz="16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286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None/>
              <a:defRPr b="0" i="0" sz="12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72" name="Shape 72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3" name="Shape 73"/>
          <p:cNvCxnSpPr/>
          <p:nvPr/>
        </p:nvCxnSpPr>
        <p:spPr>
          <a:xfrm rot="5400000">
            <a:off x="3160645" y="3324225"/>
            <a:ext cx="603504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74" name="Shape 74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x="304800" y="304800"/>
            <a:ext cx="5715000" cy="57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showMasterSp="0" type="picTx">
  <p:cSld name="PICTURE_WITH_CAPTION_TEXT">
    <p:bg>
      <p:bgPr>
        <a:solidFill>
          <a:schemeClr val="dk2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457200" y="500856"/>
            <a:ext cx="8229600" cy="674688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ookman Old Style"/>
              <a:buNone/>
              <a:defRPr b="0" i="0" sz="2000" u="none" cap="none" strike="noStrike">
                <a:solidFill>
                  <a:schemeClr val="lt1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8" name="Shape 78"/>
          <p:cNvSpPr/>
          <p:nvPr>
            <p:ph idx="2" type="pic"/>
          </p:nvPr>
        </p:nvSpPr>
        <p:spPr>
          <a:xfrm>
            <a:off x="457200" y="1905000"/>
            <a:ext cx="8229600" cy="4270248"/>
          </a:xfrm>
          <a:prstGeom prst="rect">
            <a:avLst/>
          </a:prstGeom>
          <a:solidFill>
            <a:srgbClr val="BABABA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81940" lvl="1" marL="54864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38760" lvl="2" marL="82296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33680" lvl="3" marL="109728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28600" lvl="4" marL="13716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185420" lvl="5" marL="164592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190500" lvl="6" marL="18288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182879" lvl="7" marL="2011679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187960" lvl="8" marL="219456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1219200"/>
            <a:ext cx="822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286512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912"/>
              <a:buFont typeface="Noto Sans Symbols"/>
              <a:buChar char="▶"/>
              <a:defRPr b="0" i="0" sz="1200" u="none" cap="none" strike="noStrik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27686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60"/>
              <a:buFont typeface="Noto Sans Symbols"/>
              <a:buChar char="▶"/>
              <a:defRPr b="0" i="0" sz="10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268605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630"/>
              <a:buFont typeface="Noto Sans Symbols"/>
              <a:buChar char="◻"/>
              <a:defRPr b="0" i="0" sz="9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68604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630"/>
              <a:buFont typeface="Noto Sans Symbols"/>
              <a:buChar char="◻"/>
              <a:defRPr b="0" i="0" sz="9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83" name="Shape 83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84" name="Shape 84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ookman Old Style"/>
              <a:buNone/>
              <a:defRPr b="0" i="0" sz="3200" u="none" cap="none" strike="noStrike">
                <a:solidFill>
                  <a:schemeClr val="dk2"/>
                </a:solidFill>
                <a:latin typeface="Bookman Old Style"/>
                <a:ea typeface="Bookman Old Style"/>
                <a:cs typeface="Bookman Old Style"/>
                <a:sym typeface="Bookman Old Style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  <a:defRPr b="0" i="0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▶"/>
              <a:defRPr b="0" i="0" sz="23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▶"/>
              <a:defRPr b="0" i="0" sz="2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BA1B3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▶"/>
              <a:defRPr b="0" i="0" sz="1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▶"/>
              <a:defRPr b="0" i="0" sz="14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▶"/>
              <a:defRPr b="0" i="0" sz="1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‹#›</a:t>
            </a:fld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1" i="0" lang="es-MX" sz="238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Comité: Insertar nombre del comité en cuestión </a:t>
            </a:r>
            <a:endParaRPr/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1840" y="1772816"/>
            <a:ext cx="2392020" cy="155973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/>
          <p:nvPr/>
        </p:nvSpPr>
        <p:spPr>
          <a:xfrm>
            <a:off x="1619672" y="3933056"/>
            <a:ext cx="6336704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MX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 de trabajo 2016-2017</a:t>
            </a:r>
            <a:endParaRPr b="1"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8" name="Shape 108"/>
          <p:cNvGraphicFramePr/>
          <p:nvPr/>
        </p:nvGraphicFramePr>
        <p:xfrm>
          <a:off x="395536" y="216434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{366F471D-4526-48A3-A685-9E15E5D5316D}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Plan de Trabajo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PD-AC-01-FO-05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de 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09" name="Shape 109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67544" y="231906"/>
            <a:ext cx="2489295" cy="1252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 Estratégico</a:t>
            </a:r>
            <a:endParaRPr/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457200" y="2420888"/>
            <a:ext cx="8229600" cy="37360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 Marco regulatorio y certidumbre jurídica</a:t>
            </a:r>
            <a:b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Desarrollo de Talento</a:t>
            </a:r>
            <a:b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c) Desarrollo de la Cadena de Suministro</a:t>
            </a:r>
            <a:b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d) Promoción a la Inversión</a:t>
            </a:r>
            <a:b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e) Infraestructura-seguridad</a:t>
            </a:r>
            <a:b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f)  Mecanismo de cumplimiento y certificación de 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confiabilidad</a:t>
            </a:r>
            <a:endParaRPr/>
          </a:p>
        </p:txBody>
      </p:sp>
      <p:pic>
        <p:nvPicPr>
          <p:cNvPr id="116" name="Shape 1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38801" y="188640"/>
            <a:ext cx="1194594" cy="78025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7" name="Shape 117"/>
          <p:cNvGraphicFramePr/>
          <p:nvPr/>
        </p:nvGraphicFramePr>
        <p:xfrm>
          <a:off x="468422" y="1628800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{366F471D-4526-48A3-A685-9E15E5D5316D}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Plan de Trabajo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PD-AC-01-FO-05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de 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18" name="Shape 118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98529" y="1700808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 del Comité</a:t>
            </a:r>
            <a:endParaRPr/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457200" y="3140968"/>
            <a:ext cx="8229600" cy="3015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</a:pPr>
            <a:r>
              <a:rPr b="0" i="0" lang="es-MX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Indicar el objetivo del Comité</a:t>
            </a:r>
            <a:endParaRPr/>
          </a:p>
        </p:txBody>
      </p:sp>
      <p:graphicFrame>
        <p:nvGraphicFramePr>
          <p:cNvPr id="125" name="Shape 125"/>
          <p:cNvGraphicFramePr/>
          <p:nvPr/>
        </p:nvGraphicFramePr>
        <p:xfrm>
          <a:off x="468422" y="1628800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{366F471D-4526-48A3-A685-9E15E5D5316D}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Plan de Trabajo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PD-AC-01-FO-05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 de 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 b="0" l="9863" r="9377" t="0"/>
          <a:stretch/>
        </p:blipFill>
        <p:spPr>
          <a:xfrm>
            <a:off x="498529" y="1700808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 de Trabajo 2016-2017</a:t>
            </a:r>
            <a:endParaRPr/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457200" y="3403719"/>
            <a:ext cx="8229600" cy="27532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</a:pPr>
            <a:r>
              <a:rPr b="0" i="0" lang="es-MX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Favor de indicar a qué pilar está alineado cada proyecto.</a:t>
            </a:r>
            <a:endParaRPr/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</a:pPr>
            <a:r>
              <a:rPr b="0" i="0" lang="es-MX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Plan estratégico en diapositiva 2.</a:t>
            </a:r>
            <a:endParaRPr/>
          </a:p>
        </p:txBody>
      </p:sp>
      <p:graphicFrame>
        <p:nvGraphicFramePr>
          <p:cNvPr id="133" name="Shape 133"/>
          <p:cNvGraphicFramePr/>
          <p:nvPr/>
        </p:nvGraphicFramePr>
        <p:xfrm>
          <a:off x="468422" y="1628800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{366F471D-4526-48A3-A685-9E15E5D5316D}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Plan de Trabajo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PD-AC-01-FO-05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 de 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34" name="Shape 134"/>
          <p:cNvPicPr preferRelativeResize="0"/>
          <p:nvPr/>
        </p:nvPicPr>
        <p:blipFill rotWithShape="1">
          <a:blip r:embed="rId3">
            <a:alphaModFix/>
          </a:blip>
          <a:srcRect b="0" l="9863" r="9377" t="0"/>
          <a:stretch/>
        </p:blipFill>
        <p:spPr>
          <a:xfrm>
            <a:off x="498529" y="1700808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s-MX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Logros 2014-2015</a:t>
            </a:r>
            <a:endParaRPr/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57200" y="3140968"/>
            <a:ext cx="8229600" cy="3592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</a:pPr>
            <a:r>
              <a:rPr b="0" i="0" lang="es-MX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Esta diapositiva es únicamente para los líderes que tuvieron la responsabilidad del mismo Comité durante el periodo 2014-2015, y su objetivo es dar a conocer a la membresía los beneficios que el Comité negoció por el sector.</a:t>
            </a:r>
            <a:endParaRPr/>
          </a:p>
          <a:p>
            <a:pPr indent="-274320" lvl="0" marL="274320" marR="0" rtl="0" algn="just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</a:pPr>
            <a:r>
              <a:rPr b="0" i="0" lang="es-MX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Los proyectos deberán indicar a qué pilar del plan estratégico estuvieron orientados.</a:t>
            </a:r>
            <a:endParaRPr/>
          </a:p>
          <a:p>
            <a:pPr indent="-274320" lvl="0" marL="274320" marR="0" rtl="0" algn="just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▶"/>
            </a:pPr>
            <a:r>
              <a:rPr b="0" i="0" lang="es-MX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Plan estratégico indicado en la diapositiva 2.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2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endParaRPr/>
          </a:p>
        </p:txBody>
      </p:sp>
      <p:graphicFrame>
        <p:nvGraphicFramePr>
          <p:cNvPr id="141" name="Shape 141"/>
          <p:cNvGraphicFramePr/>
          <p:nvPr/>
        </p:nvGraphicFramePr>
        <p:xfrm>
          <a:off x="468422" y="1628800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{366F471D-4526-48A3-A685-9E15E5D5316D}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Plan de Trabajo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PD-AC-01-FO-05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 de 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 b="0" l="9863" r="9377" t="0"/>
          <a:stretch/>
        </p:blipFill>
        <p:spPr>
          <a:xfrm>
            <a:off x="498529" y="1700808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x="457199" y="3645024"/>
            <a:ext cx="8376195" cy="2511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8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Gracias</a:t>
            </a:r>
            <a:endParaRPr/>
          </a:p>
          <a:p>
            <a:pPr indent="0" lvl="0" marL="0" marR="0" rtl="0" algn="ctr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r>
              <a:rPr b="0" i="0" lang="es-MX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Nombre del Director y del Comité que lidera</a:t>
            </a:r>
            <a:endParaRPr b="0" i="0" sz="2800" u="none" cap="none" strike="noStrike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38801" y="188640"/>
            <a:ext cx="1194594" cy="78025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9" name="Shape 149"/>
          <p:cNvGraphicFramePr/>
          <p:nvPr/>
        </p:nvGraphicFramePr>
        <p:xfrm>
          <a:off x="468422" y="1628800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{366F471D-4526-48A3-A685-9E15E5D5316D}</a:tableStyleId>
              </a:tblPr>
              <a:tblGrid>
                <a:gridCol w="2587775"/>
                <a:gridCol w="1444650"/>
                <a:gridCol w="1440150"/>
                <a:gridCol w="1368150"/>
                <a:gridCol w="1440150"/>
              </a:tblGrid>
              <a:tr h="425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3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Plan de Trabajo de Comités/Grupos de Trabajo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Código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PD-AC-01-FO-05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8641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Fecha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02-06-2017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Revisión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Página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 de 6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  <p:pic>
        <p:nvPicPr>
          <p:cNvPr id="150" name="Shape 150"/>
          <p:cNvPicPr preferRelativeResize="0"/>
          <p:nvPr/>
        </p:nvPicPr>
        <p:blipFill rotWithShape="1">
          <a:blip r:embed="rId4">
            <a:alphaModFix/>
          </a:blip>
          <a:srcRect b="0" l="9863" r="9377" t="0"/>
          <a:stretch/>
        </p:blipFill>
        <p:spPr>
          <a:xfrm>
            <a:off x="498529" y="1700808"/>
            <a:ext cx="2489295" cy="1180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rigen">
  <a:themeElements>
    <a:clrScheme name="Origen">
      <a:dk1>
        <a:srgbClr val="000000"/>
      </a:dk1>
      <a:lt1>
        <a:srgbClr val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