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858000" cy="9144000"/>
  <p:embeddedFontLst>
    <p:embeddedFont>
      <p:font typeface="Cabin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5603BBB-C57E-47F3-86F8-60E98C0454A8}">
  <a:tblStyle styleId="{65603BBB-C57E-47F3-86F8-60E98C0454A8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EBECF0"/>
          </a:solidFill>
        </a:fill>
      </a:tcStyle>
    </a:wholeTbl>
    <a:band1H>
      <a:tcTxStyle/>
      <a:tcStyle>
        <a:fill>
          <a:solidFill>
            <a:srgbClr val="D4D6E0"/>
          </a:solidFill>
        </a:fill>
      </a:tcStyle>
    </a:band1H>
    <a:band2H>
      <a:tcTxStyle/>
    </a:band2H>
    <a:band1V>
      <a:tcTxStyle/>
      <a:tcStyle>
        <a:fill>
          <a:solidFill>
            <a:srgbClr val="D4D6E0"/>
          </a:solidFill>
        </a:fill>
      </a:tcStyle>
    </a:band1V>
    <a:band2V>
      <a:tcTxStyle/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abin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bin-italic.fntdata"/><Relationship Id="rId14" Type="http://schemas.openxmlformats.org/officeDocument/2006/relationships/font" Target="fonts/Cabin-bold.fntdata"/><Relationship Id="rId16" Type="http://schemas.openxmlformats.org/officeDocument/2006/relationships/font" Target="fonts/Cabin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20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 marL="457200" marR="0" rtl="0" algn="ctr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ctr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ctr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ctr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ctr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ctr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0" name="Shap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cap="rnd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 rot="5400000">
            <a:off x="2116836" y="-440436"/>
            <a:ext cx="49103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showMasterSp="0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4" name="Shape 9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98" name="Shape 98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99" name="Shape 9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cxnSp>
        <p:nvCxnSpPr>
          <p:cNvPr id="100" name="Shape 100"/>
          <p:cNvCxnSpPr/>
          <p:nvPr/>
        </p:nvCxnSpPr>
        <p:spPr>
          <a:xfrm rot="5400000">
            <a:off x="3629607" y="3201952"/>
            <a:ext cx="58521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lt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36" name="Shape 3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1" i="0" sz="2400" u="none" cap="none" strike="noStrik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1" i="0" sz="2400" u="none" cap="none" strike="noStrik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52" name="Shape 52"/>
          <p:cNvSpPr txBox="1"/>
          <p:nvPr>
            <p:ph idx="3" type="body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4" type="body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59" name="Shape 5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showMasterSp="0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64" name="Shape 64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5" name="Shape 65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showMasterSp="0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16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12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72" name="Shape 72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3" name="Shape 73"/>
          <p:cNvCxnSpPr/>
          <p:nvPr/>
        </p:nvCxnSpPr>
        <p:spPr>
          <a:xfrm rot="5400000">
            <a:off x="3160645" y="3324225"/>
            <a:ext cx="603504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4" name="Shape 74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showMasterSp="0" type="picTx">
  <p:cSld name="PICTURE_WITH_CAPTION_TEXT">
    <p:bg>
      <p:bgPr>
        <a:solidFill>
          <a:schemeClr val="dk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ookman Old Style"/>
              <a:buNone/>
              <a:defRPr b="0" i="0" sz="2000" u="none" cap="none" strike="noStrik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8" name="Shape 78"/>
          <p:cNvSpPr/>
          <p:nvPr>
            <p:ph idx="2" type="pic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81940" lvl="1" marL="54864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38760" lvl="2" marL="82296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33680" lvl="3" marL="109728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13716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185420" lvl="5" marL="164592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190500" lvl="6" marL="18288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182879" lvl="7" marL="2011679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187960" lvl="8" marL="219456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86512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912"/>
              <a:buFont typeface="Noto Sans Symbols"/>
              <a:buChar char="▶"/>
              <a:defRPr b="0" i="0" sz="12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7686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60"/>
              <a:buFont typeface="Noto Sans Symbols"/>
              <a:buChar char="▶"/>
              <a:defRPr b="0" i="0" sz="1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6860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630"/>
              <a:buFont typeface="Noto Sans Symbols"/>
              <a:buChar char="◻"/>
              <a:defRPr b="0" i="0" sz="9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68604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630"/>
              <a:buFont typeface="Noto Sans Symbols"/>
              <a:buChar char="◻"/>
              <a:defRPr b="0" i="0" sz="9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83" name="Shape 8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84" name="Shape 84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1" i="0" lang="es-MX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Comité/Grupo de Trabajo:</a:t>
            </a: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1619672" y="3933056"/>
            <a:ext cx="633670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 de Trabajo 2016-2017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07" name="Shape 107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1907704" y="1571124"/>
            <a:ext cx="4752528" cy="178586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8" name="Shape 108"/>
          <p:cNvGraphicFramePr/>
          <p:nvPr/>
        </p:nvGraphicFramePr>
        <p:xfrm>
          <a:off x="395536" y="21643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09" name="Shape 109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67544" y="231906"/>
            <a:ext cx="2489295" cy="1252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Ejes del Plan Estratégico</a:t>
            </a:r>
            <a:endParaRPr/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3212976"/>
            <a:ext cx="8229600" cy="29439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i="0" sz="2405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Marco regulatorio y certidumbre jurídica</a:t>
            </a:r>
            <a:endParaRPr/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Mecanismo de cumplimiento y certificación de confiabilidad</a:t>
            </a:r>
            <a:endParaRPr/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Infraestructura y Seguridad</a:t>
            </a:r>
            <a:endParaRPr/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 de Talento</a:t>
            </a:r>
            <a:endParaRPr/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Desarrollo de la Cadena de Suministro</a:t>
            </a:r>
            <a:endParaRPr/>
          </a:p>
          <a:p>
            <a:pPr indent="-514350" lvl="0" marL="514350" marR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28"/>
              <a:buFont typeface="Noto Sans Symbols"/>
              <a:buAutoNum type="alphaLcParenR"/>
            </a:pPr>
            <a: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Promoción a la Inversión</a:t>
            </a:r>
            <a:br>
              <a:rPr b="0" i="0" lang="es-MX" sz="2405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405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16" name="Shape 116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7" name="Shape 117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18" name="Shape 118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 del Comité</a:t>
            </a:r>
            <a:endParaRPr/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48844" lvl="0" marL="274320" marR="0" rtl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8844" lvl="0" marL="274320" marR="0" rtl="0" algn="just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25" name="Shape 125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6" name="Shape 126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27" name="Shape 127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Logros 2016</a:t>
            </a:r>
            <a:endParaRPr/>
          </a:p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/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34" name="Shape 134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5" name="Shape 135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36" name="Shape 136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Proyectos pendientes 2016</a:t>
            </a:r>
            <a:endParaRPr/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42" name="Shape 142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3" name="Shape 143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44" name="Shape 144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 de Trabajo 2017</a:t>
            </a:r>
            <a:endParaRPr/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50" name="Shape 150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1" name="Shape 151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467544" y="2924944"/>
            <a:ext cx="8229600" cy="2993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			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¡Gracias!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Nombre del líder del Comité/Grupo de Trabajo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1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Nombre del Comité/Grupo de Trabajo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de Subdirecciones (en caso de aplicar)</a:t>
            </a:r>
            <a:endParaRPr/>
          </a:p>
        </p:txBody>
      </p:sp>
      <p:pic>
        <p:nvPicPr>
          <p:cNvPr descr="https://lh6.googleusercontent.com/-V1ByeNhjT2s/VIdAZqlMMUI/AAAAAAAACNo/QBB87ZKa4RI/w850-h208-no/Firma%2BPaulina%2BN%C3%BA%C3%B1ez%2B-%2Bindex%2BNacional%2BGPTW%2B2014%2B-%2B2015.png" id="158" name="Shape 158"/>
          <p:cNvPicPr preferRelativeResize="0"/>
          <p:nvPr/>
        </p:nvPicPr>
        <p:blipFill rotWithShape="1">
          <a:blip r:embed="rId3">
            <a:alphaModFix/>
          </a:blip>
          <a:srcRect b="31548" l="0" r="55157" t="0"/>
          <a:stretch/>
        </p:blipFill>
        <p:spPr>
          <a:xfrm>
            <a:off x="6660232" y="116632"/>
            <a:ext cx="1872208" cy="89293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9" name="Shape 159"/>
          <p:cNvGraphicFramePr/>
          <p:nvPr/>
        </p:nvGraphicFramePr>
        <p:xfrm>
          <a:off x="457200" y="178329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{65603BBB-C57E-47F3-86F8-60E98C0454A8}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Reporte de logros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 de 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844824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igen">
  <a:themeElements>
    <a:clrScheme name="Origen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